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verage" panose="020B0604020202020204" charset="0"/>
      <p:regular r:id="rId24"/>
    </p:embeddedFont>
    <p:embeddedFont>
      <p:font typeface="Calibri" panose="020F0502020204030204" pitchFamily="34" charset="0"/>
      <p:regular r:id="rId25"/>
      <p:bold r:id="rId26"/>
      <p:italic r:id="rId27"/>
      <p:boldItalic r:id="rId28"/>
    </p:embeddedFont>
    <p:embeddedFont>
      <p:font typeface="Oswald" panose="00000500000000000000" pitchFamily="2" charset="0"/>
      <p:regular r:id="rId29"/>
      <p:bold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A37857-20F4-44AB-8EF7-06B9B54C3E2F}">
  <a:tblStyle styleId="{17A37857-20F4-44AB-8EF7-06B9B54C3E2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Parkar" userId="7068ae9fea32b6cd" providerId="LiveId" clId="{64C15EAD-AE1F-4753-A5A3-D73296100218}"/>
    <pc:docChg chg="undo custSel modSld">
      <pc:chgData name="Rohan Parkar" userId="7068ae9fea32b6cd" providerId="LiveId" clId="{64C15EAD-AE1F-4753-A5A3-D73296100218}" dt="2022-04-21T01:37:48.692" v="2" actId="1076"/>
      <pc:docMkLst>
        <pc:docMk/>
      </pc:docMkLst>
      <pc:sldChg chg="modSp mod">
        <pc:chgData name="Rohan Parkar" userId="7068ae9fea32b6cd" providerId="LiveId" clId="{64C15EAD-AE1F-4753-A5A3-D73296100218}" dt="2022-04-21T01:37:48.692" v="2" actId="1076"/>
        <pc:sldMkLst>
          <pc:docMk/>
          <pc:sldMk cId="0" sldId="270"/>
        </pc:sldMkLst>
        <pc:spChg chg="mod">
          <ac:chgData name="Rohan Parkar" userId="7068ae9fea32b6cd" providerId="LiveId" clId="{64C15EAD-AE1F-4753-A5A3-D73296100218}" dt="2022-04-21T01:37:48.692" v="2" actId="1076"/>
          <ac:spMkLst>
            <pc:docMk/>
            <pc:sldMk cId="0" sldId="270"/>
            <ac:spMk id="157" creationId="{00000000-0000-0000-0000-000000000000}"/>
          </ac:spMkLst>
        </pc:spChg>
      </pc:sldChg>
    </pc:docChg>
  </pc:docChgLst>
  <pc:docChgLst>
    <pc:chgData name="Rohan Parkar" userId="7068ae9fea32b6cd" providerId="LiveId" clId="{21216838-221B-4F0D-9917-8D492B1DCDFE}"/>
    <pc:docChg chg="modSld">
      <pc:chgData name="Rohan Parkar" userId="7068ae9fea32b6cd" providerId="LiveId" clId="{21216838-221B-4F0D-9917-8D492B1DCDFE}" dt="2022-04-20T12:41:29.743" v="2"/>
      <pc:docMkLst>
        <pc:docMk/>
      </pc:docMkLst>
      <pc:sldChg chg="modSp mod">
        <pc:chgData name="Rohan Parkar" userId="7068ae9fea32b6cd" providerId="LiveId" clId="{21216838-221B-4F0D-9917-8D492B1DCDFE}" dt="2022-04-20T12:41:29.743" v="2"/>
        <pc:sldMkLst>
          <pc:docMk/>
          <pc:sldMk cId="0" sldId="257"/>
        </pc:sldMkLst>
        <pc:spChg chg="mod">
          <ac:chgData name="Rohan Parkar" userId="7068ae9fea32b6cd" providerId="LiveId" clId="{21216838-221B-4F0D-9917-8D492B1DCDFE}" dt="2022-04-20T12:41:29.743" v="2"/>
          <ac:spMkLst>
            <pc:docMk/>
            <pc:sldMk cId="0" sldId="257"/>
            <ac:spMk id="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4c4e5feb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4c4e5fe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4c4e5febb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4c4e5feb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4c4e5feb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4c4e5feb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4c4e5febb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4c4e5feb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4c6709e9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4c6709e9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4c4e5feb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4c4e5feb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4c4e5feb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4c4e5feb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4c4e5febb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4c4e5feb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4c4e5febb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4c4e5feb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4c4e5feb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4c4e5feb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4c4e5feb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4c4e5feb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4c6709e9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4c6709e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4c4e5feb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4c4e5fe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4c4e5fe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4c4e5fe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4c4e5fe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4c4e5fe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4c4e5feb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4c4e5fe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4c4e5feb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4c4e5feb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4c4e5feb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4c4e5feb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4c4e5febb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4c4e5feb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ebookcentral.proquest.com/lib/rit/detail.action?docID=4708912"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www-users.cse.umn.edu/~kumar001/dmbook/index.php" TargetMode="External"/><Relationship Id="rId4" Type="http://schemas.openxmlformats.org/officeDocument/2006/relationships/hyperlink" Target="https://doi.org/10.1007/978-3-030-17989-2"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4800"/>
              <a:buFont typeface="Arial"/>
              <a:buNone/>
            </a:pPr>
            <a:r>
              <a:rPr lang="en" b="1"/>
              <a:t>Facemask Detection using CNN to contain the spread of COVID-19</a:t>
            </a:r>
            <a:endParaRPr/>
          </a:p>
        </p:txBody>
      </p:sp>
      <p:sp>
        <p:nvSpPr>
          <p:cNvPr id="60" name="Google Shape;60;p13"/>
          <p:cNvSpPr txBox="1">
            <a:spLocks noGrp="1"/>
          </p:cNvSpPr>
          <p:nvPr>
            <p:ph type="subTitle" idx="1"/>
          </p:nvPr>
        </p:nvSpPr>
        <p:spPr>
          <a:xfrm>
            <a:off x="671250" y="3339526"/>
            <a:ext cx="7801500" cy="1427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aleway"/>
                <a:ea typeface="Raleway"/>
                <a:cs typeface="Raleway"/>
                <a:sym typeface="Raleway"/>
              </a:rPr>
              <a:t>Team #2</a:t>
            </a:r>
            <a:endParaRPr dirty="0">
              <a:solidFill>
                <a:schemeClr val="dk1"/>
              </a:solidFill>
              <a:latin typeface="Raleway"/>
              <a:ea typeface="Raleway"/>
              <a:cs typeface="Raleway"/>
              <a:sym typeface="Raleway"/>
            </a:endParaRPr>
          </a:p>
          <a:p>
            <a:pPr marL="0" lvl="0" indent="0" rtl="0">
              <a:spcBef>
                <a:spcPts val="0"/>
              </a:spcBef>
              <a:spcAft>
                <a:spcPts val="0"/>
              </a:spcAft>
              <a:buNone/>
            </a:pPr>
            <a:r>
              <a:rPr lang="en" dirty="0">
                <a:solidFill>
                  <a:srgbClr val="D65757"/>
                </a:solidFill>
                <a:latin typeface="Raleway"/>
                <a:ea typeface="Raleway"/>
                <a:cs typeface="Raleway"/>
                <a:sym typeface="Raleway"/>
              </a:rPr>
              <a:t>Akshar Awari</a:t>
            </a:r>
            <a:endParaRPr dirty="0">
              <a:solidFill>
                <a:srgbClr val="D65757"/>
              </a:solidFill>
              <a:latin typeface="Raleway"/>
              <a:ea typeface="Raleway"/>
              <a:cs typeface="Raleway"/>
              <a:sym typeface="Raleway"/>
            </a:endParaRPr>
          </a:p>
          <a:p>
            <a:pPr marL="0" lvl="0" indent="0" rtl="0">
              <a:spcBef>
                <a:spcPts val="0"/>
              </a:spcBef>
              <a:spcAft>
                <a:spcPts val="0"/>
              </a:spcAft>
              <a:buNone/>
            </a:pPr>
            <a:r>
              <a:rPr lang="en" dirty="0">
                <a:solidFill>
                  <a:srgbClr val="D65757"/>
                </a:solidFill>
                <a:latin typeface="Raleway"/>
                <a:ea typeface="Raleway"/>
                <a:cs typeface="Raleway"/>
                <a:sym typeface="Raleway"/>
              </a:rPr>
              <a:t>Rohan Parkar</a:t>
            </a:r>
            <a:endParaRPr dirty="0">
              <a:solidFill>
                <a:srgbClr val="D65757"/>
              </a:solidFill>
              <a:latin typeface="Raleway"/>
              <a:ea typeface="Raleway"/>
              <a:cs typeface="Raleway"/>
              <a:sym typeface="Raleway"/>
            </a:endParaRPr>
          </a:p>
          <a:p>
            <a:pPr marL="0" lvl="0" indent="0" rtl="0">
              <a:spcBef>
                <a:spcPts val="0"/>
              </a:spcBef>
              <a:spcAft>
                <a:spcPts val="0"/>
              </a:spcAft>
              <a:buNone/>
            </a:pPr>
            <a:r>
              <a:rPr lang="en" dirty="0">
                <a:solidFill>
                  <a:srgbClr val="D65757"/>
                </a:solidFill>
                <a:latin typeface="Raleway"/>
                <a:ea typeface="Raleway"/>
                <a:cs typeface="Raleway"/>
                <a:sym typeface="Raleway"/>
              </a:rPr>
              <a:t>Sharvan Kanchan</a:t>
            </a:r>
            <a:endParaRPr dirty="0">
              <a:solidFill>
                <a:srgbClr val="D65757"/>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 Flow of the Project</a:t>
            </a:r>
            <a:endParaRPr/>
          </a:p>
          <a:p>
            <a:pPr marL="0" lvl="0" indent="0" algn="l" rtl="0">
              <a:spcBef>
                <a:spcPts val="0"/>
              </a:spcBef>
              <a:spcAft>
                <a:spcPts val="0"/>
              </a:spcAft>
              <a:buNone/>
            </a:pPr>
            <a:endParaRPr/>
          </a:p>
        </p:txBody>
      </p:sp>
      <p:sp>
        <p:nvSpPr>
          <p:cNvPr id="121" name="Google Shape;121;p22"/>
          <p:cNvSpPr txBox="1">
            <a:spLocks noGrp="1"/>
          </p:cNvSpPr>
          <p:nvPr>
            <p:ph type="body" idx="1"/>
          </p:nvPr>
        </p:nvSpPr>
        <p:spPr>
          <a:xfrm>
            <a:off x="311700" y="1074975"/>
            <a:ext cx="85206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aleway"/>
                <a:ea typeface="Raleway"/>
                <a:cs typeface="Raleway"/>
                <a:sym typeface="Raleway"/>
              </a:rPr>
              <a:t> This project works in two stages , firstly, detecting faces and then classification of the faces having face mask and without face mask</a:t>
            </a:r>
            <a:endParaRPr sz="2200">
              <a:solidFill>
                <a:schemeClr val="dk1"/>
              </a:solidFill>
              <a:latin typeface="Raleway"/>
              <a:ea typeface="Raleway"/>
              <a:cs typeface="Raleway"/>
              <a:sym typeface="Raleway"/>
            </a:endParaRPr>
          </a:p>
        </p:txBody>
      </p:sp>
      <p:pic>
        <p:nvPicPr>
          <p:cNvPr id="122" name="Google Shape;122;p22"/>
          <p:cNvPicPr preferRelativeResize="0"/>
          <p:nvPr/>
        </p:nvPicPr>
        <p:blipFill>
          <a:blip r:embed="rId3">
            <a:alphaModFix/>
          </a:blip>
          <a:stretch>
            <a:fillRect/>
          </a:stretch>
        </p:blipFill>
        <p:spPr>
          <a:xfrm>
            <a:off x="2261676" y="1782425"/>
            <a:ext cx="4620651" cy="2597476"/>
          </a:xfrm>
          <a:prstGeom prst="rect">
            <a:avLst/>
          </a:prstGeom>
          <a:noFill/>
          <a:ln w="28575" cap="flat" cmpd="sng">
            <a:solidFill>
              <a:srgbClr val="202124"/>
            </a:solidFill>
            <a:prstDash val="solid"/>
            <a:round/>
            <a:headEnd type="none" w="sm" len="sm"/>
            <a:tailEnd type="none" w="sm" len="sm"/>
          </a:ln>
        </p:spPr>
      </p:pic>
      <p:sp>
        <p:nvSpPr>
          <p:cNvPr id="123" name="Google Shape;123;p22"/>
          <p:cNvSpPr txBox="1"/>
          <p:nvPr/>
        </p:nvSpPr>
        <p:spPr>
          <a:xfrm>
            <a:off x="1782300" y="4426700"/>
            <a:ext cx="55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Fig 5. Flow of the project</a:t>
            </a:r>
            <a:endParaRPr>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 Mining the data (1)</a:t>
            </a:r>
            <a:endParaRPr/>
          </a:p>
        </p:txBody>
      </p:sp>
      <p:sp>
        <p:nvSpPr>
          <p:cNvPr id="129" name="Google Shape;129;p23"/>
          <p:cNvSpPr txBox="1">
            <a:spLocks noGrp="1"/>
          </p:cNvSpPr>
          <p:nvPr>
            <p:ph type="body" idx="1"/>
          </p:nvPr>
        </p:nvSpPr>
        <p:spPr>
          <a:xfrm>
            <a:off x="311700" y="1152475"/>
            <a:ext cx="4357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aleway"/>
              <a:buAutoNum type="arabicPeriod"/>
            </a:pPr>
            <a:r>
              <a:rPr lang="en">
                <a:solidFill>
                  <a:schemeClr val="dk1"/>
                </a:solidFill>
                <a:latin typeface="Raleway"/>
                <a:ea typeface="Raleway"/>
                <a:cs typeface="Raleway"/>
                <a:sym typeface="Raleway"/>
              </a:rPr>
              <a:t>Face Detector </a:t>
            </a:r>
            <a:endParaRPr sz="1200">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 Viola-Jones algorithm is used to detect faces which works on the basis of haar feature selection.</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It discovers the position on the colored image after detecting the face on the grayscale image.</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Viola-Jones draws a box and searches within it for a face</a:t>
            </a:r>
            <a:endParaRPr>
              <a:solidFill>
                <a:schemeClr val="dk1"/>
              </a:solidFill>
              <a:latin typeface="Raleway"/>
              <a:ea typeface="Raleway"/>
              <a:cs typeface="Raleway"/>
              <a:sym typeface="Raleway"/>
            </a:endParaRPr>
          </a:p>
          <a:p>
            <a:pPr marL="1371600" lvl="0" indent="0" algn="l" rtl="0">
              <a:spcBef>
                <a:spcPts val="1600"/>
              </a:spcBef>
              <a:spcAft>
                <a:spcPts val="1600"/>
              </a:spcAft>
              <a:buNone/>
            </a:pPr>
            <a:endParaRPr>
              <a:solidFill>
                <a:schemeClr val="dk1"/>
              </a:solidFill>
              <a:latin typeface="Times New Roman"/>
              <a:ea typeface="Times New Roman"/>
              <a:cs typeface="Times New Roman"/>
              <a:sym typeface="Times New Roman"/>
            </a:endParaRPr>
          </a:p>
        </p:txBody>
      </p:sp>
      <p:pic>
        <p:nvPicPr>
          <p:cNvPr id="130" name="Google Shape;130;p23"/>
          <p:cNvPicPr preferRelativeResize="0"/>
          <p:nvPr/>
        </p:nvPicPr>
        <p:blipFill>
          <a:blip r:embed="rId3">
            <a:alphaModFix/>
          </a:blip>
          <a:stretch>
            <a:fillRect/>
          </a:stretch>
        </p:blipFill>
        <p:spPr>
          <a:xfrm>
            <a:off x="4772875" y="1355413"/>
            <a:ext cx="4170300" cy="2432675"/>
          </a:xfrm>
          <a:prstGeom prst="rect">
            <a:avLst/>
          </a:prstGeom>
          <a:noFill/>
          <a:ln w="28575" cap="flat" cmpd="sng">
            <a:solidFill>
              <a:srgbClr val="202124"/>
            </a:solidFill>
            <a:prstDash val="solid"/>
            <a:round/>
            <a:headEnd type="none" w="sm" len="sm"/>
            <a:tailEnd type="none" w="sm" len="sm"/>
          </a:ln>
        </p:spPr>
      </p:pic>
      <p:sp>
        <p:nvSpPr>
          <p:cNvPr id="131" name="Google Shape;131;p23"/>
          <p:cNvSpPr txBox="1"/>
          <p:nvPr/>
        </p:nvSpPr>
        <p:spPr>
          <a:xfrm>
            <a:off x="4068325" y="3874600"/>
            <a:ext cx="55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Average"/>
                <a:ea typeface="Average"/>
                <a:cs typeface="Average"/>
                <a:sym typeface="Average"/>
              </a:rPr>
              <a:t>Fig 6. Haar-like features used by Viola jones </a:t>
            </a:r>
            <a:endParaRPr>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87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 Mining the data (2)</a:t>
            </a:r>
            <a:endParaRPr/>
          </a:p>
        </p:txBody>
      </p:sp>
      <p:sp>
        <p:nvSpPr>
          <p:cNvPr id="137" name="Google Shape;13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chemeClr val="dk1"/>
                </a:solidFill>
                <a:latin typeface="Raleway"/>
                <a:ea typeface="Raleway"/>
                <a:cs typeface="Raleway"/>
                <a:sym typeface="Raleway"/>
              </a:rPr>
              <a:t>2. Face Mask Classifier (CNN)</a:t>
            </a:r>
            <a:endParaRPr sz="1200">
              <a:solidFill>
                <a:schemeClr val="dk1"/>
              </a:solidFill>
              <a:latin typeface="Raleway"/>
              <a:ea typeface="Raleway"/>
              <a:cs typeface="Raleway"/>
              <a:sym typeface="Raleway"/>
            </a:endParaRPr>
          </a:p>
          <a:p>
            <a:pPr marL="914400" lvl="0" indent="-342900" algn="l" rtl="0">
              <a:spcBef>
                <a:spcPts val="1600"/>
              </a:spcBef>
              <a:spcAft>
                <a:spcPts val="0"/>
              </a:spcAft>
              <a:buClr>
                <a:schemeClr val="dk1"/>
              </a:buClr>
              <a:buSzPts val="1800"/>
              <a:buFont typeface="Raleway"/>
              <a:buChar char="●"/>
            </a:pPr>
            <a:r>
              <a:rPr lang="en">
                <a:solidFill>
                  <a:schemeClr val="dk1"/>
                </a:solidFill>
                <a:latin typeface="Raleway"/>
                <a:ea typeface="Raleway"/>
                <a:cs typeface="Raleway"/>
                <a:sym typeface="Raleway"/>
              </a:rPr>
              <a:t>The VGG16 architecture of CNN has been used to classify the faces with mask.</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On ImageNet, the transfer learning approach to add 64 units as a fully connected layer (ReLU activation) and 2 units as an output layer to a pre-trained VGG16 (Softmax activation).</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 model has been trained on ImageDataGenerator() method, which is a type of data augmentation on the dataset.</a:t>
            </a:r>
            <a:endParaRPr>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 Mining the data (3)</a:t>
            </a:r>
            <a:endParaRPr/>
          </a:p>
        </p:txBody>
      </p:sp>
      <p:sp>
        <p:nvSpPr>
          <p:cNvPr id="143" name="Google Shape;143;p25"/>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chemeClr val="dk1"/>
                </a:solidFill>
                <a:latin typeface="Raleway"/>
                <a:ea typeface="Raleway"/>
                <a:cs typeface="Raleway"/>
                <a:sym typeface="Raleway"/>
              </a:rPr>
              <a:t>2. Face Mask Classifier (Support Vector Machine)</a:t>
            </a:r>
            <a:endParaRPr sz="1200">
              <a:solidFill>
                <a:schemeClr val="dk1"/>
              </a:solidFill>
              <a:latin typeface="Raleway"/>
              <a:ea typeface="Raleway"/>
              <a:cs typeface="Raleway"/>
              <a:sym typeface="Raleway"/>
            </a:endParaRPr>
          </a:p>
          <a:p>
            <a:pPr marL="914400" lvl="0" indent="-342900" algn="l" rtl="0">
              <a:spcBef>
                <a:spcPts val="1600"/>
              </a:spcBef>
              <a:spcAft>
                <a:spcPts val="0"/>
              </a:spcAft>
              <a:buClr>
                <a:schemeClr val="dk1"/>
              </a:buClr>
              <a:buSzPts val="1800"/>
              <a:buFont typeface="Raleway"/>
              <a:buChar char="●"/>
            </a:pPr>
            <a:r>
              <a:rPr lang="en">
                <a:solidFill>
                  <a:schemeClr val="dk1"/>
                </a:solidFill>
                <a:latin typeface="Raleway"/>
                <a:ea typeface="Raleway"/>
                <a:cs typeface="Raleway"/>
                <a:sym typeface="Raleway"/>
              </a:rPr>
              <a:t>Model construction starts with creating support vector classifier.</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Then with the help of GridSearchCV and parameters grid, create a model.</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 data is then split into training and testing dataset as 80% training and 20% testing data.</a:t>
            </a:r>
            <a:endParaRPr>
              <a:solidFill>
                <a:schemeClr val="dk1"/>
              </a:solidFill>
              <a:latin typeface="Raleway"/>
              <a:ea typeface="Raleway"/>
              <a:cs typeface="Raleway"/>
              <a:sym typeface="Raleway"/>
            </a:endParaRPr>
          </a:p>
          <a:p>
            <a:pPr marL="9144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Finally, the model is trained using training data and tested using testing data and final accuracy is computed in SVM.</a:t>
            </a:r>
            <a:endParaRPr>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a:t>
            </a:r>
            <a:r>
              <a:rPr lang="en">
                <a:solidFill>
                  <a:srgbClr val="D65757"/>
                </a:solidFill>
              </a:rPr>
              <a:t> </a:t>
            </a:r>
            <a:r>
              <a:rPr lang="en"/>
              <a:t>CNN vs SVM </a:t>
            </a:r>
            <a:endParaRPr/>
          </a:p>
        </p:txBody>
      </p:sp>
      <p:sp>
        <p:nvSpPr>
          <p:cNvPr id="149" name="Google Shape;149;p26"/>
          <p:cNvSpPr txBox="1">
            <a:spLocks noGrp="1"/>
          </p:cNvSpPr>
          <p:nvPr>
            <p:ph type="body" idx="1"/>
          </p:nvPr>
        </p:nvSpPr>
        <p:spPr>
          <a:xfrm>
            <a:off x="311700" y="11926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SVM model produces an accuracy of 95%.</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While CNN produces an accuracy of 98.41%.</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For training 200 images SVM took 32 mins while CNN trained 7000 images in the average time of 47 mins.</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It can be seen that SVM takes too much of time in comparison to CNN.</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That is the reason why we decided to use CNN over SVM.</a:t>
            </a:r>
            <a:endParaRPr>
              <a:solidFill>
                <a:schemeClr val="dk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Model Performance</a:t>
            </a:r>
            <a:r>
              <a:rPr lang="en"/>
              <a:t> - Accuracy &amp; Confusion Matrix</a:t>
            </a:r>
            <a:endParaRPr/>
          </a:p>
        </p:txBody>
      </p:sp>
      <p:sp>
        <p:nvSpPr>
          <p:cNvPr id="155" name="Google Shape;155;p27"/>
          <p:cNvSpPr txBox="1">
            <a:spLocks noGrp="1"/>
          </p:cNvSpPr>
          <p:nvPr>
            <p:ph type="body" idx="1"/>
          </p:nvPr>
        </p:nvSpPr>
        <p:spPr>
          <a:xfrm>
            <a:off x="311700" y="1297775"/>
            <a:ext cx="4260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Our model has completed 11 epochs with the training set , which has gained</a:t>
            </a:r>
            <a:endParaRPr sz="1600">
              <a:solidFill>
                <a:schemeClr val="dk1"/>
              </a:solidFill>
              <a:latin typeface="Raleway"/>
              <a:ea typeface="Raleway"/>
              <a:cs typeface="Raleway"/>
              <a:sym typeface="Raleway"/>
            </a:endParaRPr>
          </a:p>
          <a:p>
            <a:pPr marL="914400" lvl="1"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98.41% Training accuracy</a:t>
            </a:r>
            <a:endParaRPr sz="1600">
              <a:solidFill>
                <a:schemeClr val="dk1"/>
              </a:solidFill>
              <a:latin typeface="Raleway"/>
              <a:ea typeface="Raleway"/>
              <a:cs typeface="Raleway"/>
              <a:sym typeface="Raleway"/>
            </a:endParaRPr>
          </a:p>
          <a:p>
            <a:pPr marL="914400" lvl="1"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98.21% Validation accuracy</a:t>
            </a:r>
            <a:endParaRPr sz="1600">
              <a:solidFill>
                <a:schemeClr val="dk1"/>
              </a:solidFill>
              <a:latin typeface="Raleway"/>
              <a:ea typeface="Raleway"/>
              <a:cs typeface="Raleway"/>
              <a:sym typeface="Raleway"/>
            </a:endParaRPr>
          </a:p>
          <a:p>
            <a:pPr marL="457200" lvl="0"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From the confusion matrix on the test set(384 samples), the results are:</a:t>
            </a:r>
            <a:endParaRPr sz="1600">
              <a:solidFill>
                <a:schemeClr val="dk1"/>
              </a:solidFill>
              <a:latin typeface="Raleway"/>
              <a:ea typeface="Raleway"/>
              <a:cs typeface="Raleway"/>
              <a:sym typeface="Raleway"/>
            </a:endParaRPr>
          </a:p>
          <a:p>
            <a:pPr marL="914400" lvl="1"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True-positive and true-negative are 200 and 181 respectively</a:t>
            </a:r>
            <a:endParaRPr sz="1600">
              <a:solidFill>
                <a:schemeClr val="dk1"/>
              </a:solidFill>
              <a:latin typeface="Raleway"/>
              <a:ea typeface="Raleway"/>
              <a:cs typeface="Raleway"/>
              <a:sym typeface="Raleway"/>
            </a:endParaRPr>
          </a:p>
          <a:p>
            <a:pPr marL="914400" lvl="1" indent="-330200" algn="l" rtl="0">
              <a:spcBef>
                <a:spcPts val="0"/>
              </a:spcBef>
              <a:spcAft>
                <a:spcPts val="0"/>
              </a:spcAft>
              <a:buClr>
                <a:schemeClr val="dk1"/>
              </a:buClr>
              <a:buSzPts val="1600"/>
              <a:buChar char="○"/>
            </a:pPr>
            <a:r>
              <a:rPr lang="en" sz="1600">
                <a:solidFill>
                  <a:schemeClr val="dk1"/>
                </a:solidFill>
                <a:latin typeface="Raleway"/>
                <a:ea typeface="Raleway"/>
                <a:cs typeface="Raleway"/>
                <a:sym typeface="Raleway"/>
              </a:rPr>
              <a:t>False-positive and false-negative are 1 and 2 respectively.</a:t>
            </a:r>
            <a:endParaRPr sz="1600">
              <a:solidFill>
                <a:schemeClr val="dk1"/>
              </a:solidFill>
              <a:latin typeface="Raleway"/>
              <a:ea typeface="Raleway"/>
              <a:cs typeface="Raleway"/>
              <a:sym typeface="Raleway"/>
            </a:endParaRPr>
          </a:p>
        </p:txBody>
      </p:sp>
      <p:pic>
        <p:nvPicPr>
          <p:cNvPr id="156" name="Google Shape;156;p27" descr="Chart, line chart&#10;&#10;Description automatically generated"/>
          <p:cNvPicPr preferRelativeResize="0"/>
          <p:nvPr/>
        </p:nvPicPr>
        <p:blipFill rotWithShape="1">
          <a:blip r:embed="rId3">
            <a:alphaModFix/>
          </a:blip>
          <a:srcRect/>
          <a:stretch/>
        </p:blipFill>
        <p:spPr>
          <a:xfrm>
            <a:off x="4814150" y="1334236"/>
            <a:ext cx="3971451" cy="2592638"/>
          </a:xfrm>
          <a:prstGeom prst="rect">
            <a:avLst/>
          </a:prstGeom>
          <a:noFill/>
          <a:ln w="28575" cap="flat" cmpd="sng">
            <a:solidFill>
              <a:srgbClr val="000000"/>
            </a:solidFill>
            <a:prstDash val="solid"/>
            <a:round/>
            <a:headEnd type="none" w="sm" len="sm"/>
            <a:tailEnd type="none" w="sm" len="sm"/>
          </a:ln>
        </p:spPr>
      </p:pic>
      <p:sp>
        <p:nvSpPr>
          <p:cNvPr id="157" name="Google Shape;157;p27"/>
          <p:cNvSpPr txBox="1"/>
          <p:nvPr/>
        </p:nvSpPr>
        <p:spPr>
          <a:xfrm>
            <a:off x="3859595" y="4006824"/>
            <a:ext cx="55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Raleway"/>
                <a:ea typeface="Raleway"/>
                <a:cs typeface="Raleway"/>
                <a:sym typeface="Raleway"/>
              </a:rPr>
              <a:t>Fig 7. Accuracies and losses plotted </a:t>
            </a:r>
            <a:endParaRPr dirty="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Model Performance</a:t>
            </a:r>
            <a:r>
              <a:rPr lang="en"/>
              <a:t> - Classification Report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3" name="Google Shape;163;p28"/>
          <p:cNvSpPr txBox="1"/>
          <p:nvPr/>
        </p:nvSpPr>
        <p:spPr>
          <a:xfrm>
            <a:off x="3303075" y="4678550"/>
            <a:ext cx="55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sp>
        <p:nvSpPr>
          <p:cNvPr id="164" name="Google Shape;164;p28"/>
          <p:cNvSpPr txBox="1"/>
          <p:nvPr/>
        </p:nvSpPr>
        <p:spPr>
          <a:xfrm>
            <a:off x="1394850" y="4380050"/>
            <a:ext cx="635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Fig 8. Classification performance of different modes</a:t>
            </a:r>
            <a:endParaRPr>
              <a:solidFill>
                <a:schemeClr val="dk1"/>
              </a:solidFill>
              <a:latin typeface="Raleway"/>
              <a:ea typeface="Raleway"/>
              <a:cs typeface="Raleway"/>
              <a:sym typeface="Raleway"/>
            </a:endParaRPr>
          </a:p>
        </p:txBody>
      </p:sp>
      <p:graphicFrame>
        <p:nvGraphicFramePr>
          <p:cNvPr id="165" name="Google Shape;165;p28"/>
          <p:cNvGraphicFramePr/>
          <p:nvPr/>
        </p:nvGraphicFramePr>
        <p:xfrm>
          <a:off x="958275" y="1271050"/>
          <a:ext cx="7005000" cy="2855650"/>
        </p:xfrm>
        <a:graphic>
          <a:graphicData uri="http://schemas.openxmlformats.org/drawingml/2006/table">
            <a:tbl>
              <a:tblPr>
                <a:noFill/>
                <a:tableStyleId>{17A37857-20F4-44AB-8EF7-06B9B54C3E2F}</a:tableStyleId>
              </a:tblPr>
              <a:tblGrid>
                <a:gridCol w="1401000">
                  <a:extLst>
                    <a:ext uri="{9D8B030D-6E8A-4147-A177-3AD203B41FA5}">
                      <a16:colId xmlns:a16="http://schemas.microsoft.com/office/drawing/2014/main" val="20000"/>
                    </a:ext>
                  </a:extLst>
                </a:gridCol>
                <a:gridCol w="1401000">
                  <a:extLst>
                    <a:ext uri="{9D8B030D-6E8A-4147-A177-3AD203B41FA5}">
                      <a16:colId xmlns:a16="http://schemas.microsoft.com/office/drawing/2014/main" val="20001"/>
                    </a:ext>
                  </a:extLst>
                </a:gridCol>
                <a:gridCol w="1401000">
                  <a:extLst>
                    <a:ext uri="{9D8B030D-6E8A-4147-A177-3AD203B41FA5}">
                      <a16:colId xmlns:a16="http://schemas.microsoft.com/office/drawing/2014/main" val="20002"/>
                    </a:ext>
                  </a:extLst>
                </a:gridCol>
                <a:gridCol w="1401000">
                  <a:extLst>
                    <a:ext uri="{9D8B030D-6E8A-4147-A177-3AD203B41FA5}">
                      <a16:colId xmlns:a16="http://schemas.microsoft.com/office/drawing/2014/main" val="20003"/>
                    </a:ext>
                  </a:extLst>
                </a:gridCol>
                <a:gridCol w="1401000">
                  <a:extLst>
                    <a:ext uri="{9D8B030D-6E8A-4147-A177-3AD203B41FA5}">
                      <a16:colId xmlns:a16="http://schemas.microsoft.com/office/drawing/2014/main" val="20004"/>
                    </a:ext>
                  </a:extLst>
                </a:gridCol>
              </a:tblGrid>
              <a:tr h="477875">
                <a:tc>
                  <a:txBody>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Precision</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Recall</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F1-score</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Support</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4975">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0.99</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387</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4975">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1</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0.99</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369</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77875">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Accuracy</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756</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74975">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Macro Avg</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756</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74975">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Weighted Avg</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756</a:t>
                      </a:r>
                      <a:endParaRPr sz="1200">
                        <a:solidFill>
                          <a:schemeClr val="dk1"/>
                        </a:solidFill>
                        <a:latin typeface="Times New Roman"/>
                        <a:ea typeface="Times New Roman"/>
                        <a:cs typeface="Times New Roman"/>
                        <a:sym typeface="Times New Roman"/>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Result </a:t>
            </a:r>
            <a:r>
              <a:rPr lang="en"/>
              <a:t>- Live output</a:t>
            </a:r>
            <a:endParaRPr/>
          </a:p>
        </p:txBody>
      </p:sp>
      <p:sp>
        <p:nvSpPr>
          <p:cNvPr id="171" name="Google Shape;17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Raleway"/>
                <a:ea typeface="Raleway"/>
                <a:cs typeface="Raleway"/>
                <a:sym typeface="Raleway"/>
              </a:rPr>
              <a:t>Output on live camera feed</a:t>
            </a:r>
            <a:endParaRPr>
              <a:solidFill>
                <a:schemeClr val="dk1"/>
              </a:solidFill>
              <a:latin typeface="Raleway"/>
              <a:ea typeface="Raleway"/>
              <a:cs typeface="Raleway"/>
              <a:sym typeface="Raleway"/>
            </a:endParaRPr>
          </a:p>
        </p:txBody>
      </p:sp>
      <p:pic>
        <p:nvPicPr>
          <p:cNvPr id="172" name="Google Shape;172;p29"/>
          <p:cNvPicPr preferRelativeResize="0"/>
          <p:nvPr/>
        </p:nvPicPr>
        <p:blipFill>
          <a:blip r:embed="rId3">
            <a:alphaModFix/>
          </a:blip>
          <a:stretch>
            <a:fillRect/>
          </a:stretch>
        </p:blipFill>
        <p:spPr>
          <a:xfrm>
            <a:off x="272950" y="1759428"/>
            <a:ext cx="3647577" cy="2693425"/>
          </a:xfrm>
          <a:prstGeom prst="rect">
            <a:avLst/>
          </a:prstGeom>
          <a:noFill/>
          <a:ln w="19050" cap="flat" cmpd="sng">
            <a:solidFill>
              <a:srgbClr val="202124"/>
            </a:solidFill>
            <a:prstDash val="solid"/>
            <a:round/>
            <a:headEnd type="none" w="sm" len="sm"/>
            <a:tailEnd type="none" w="sm" len="sm"/>
          </a:ln>
        </p:spPr>
      </p:pic>
      <p:pic>
        <p:nvPicPr>
          <p:cNvPr id="173" name="Google Shape;173;p29"/>
          <p:cNvPicPr preferRelativeResize="0"/>
          <p:nvPr/>
        </p:nvPicPr>
        <p:blipFill>
          <a:blip r:embed="rId4">
            <a:alphaModFix/>
          </a:blip>
          <a:stretch>
            <a:fillRect/>
          </a:stretch>
        </p:blipFill>
        <p:spPr>
          <a:xfrm>
            <a:off x="5178050" y="1733277"/>
            <a:ext cx="3654251" cy="2693425"/>
          </a:xfrm>
          <a:prstGeom prst="rect">
            <a:avLst/>
          </a:prstGeom>
          <a:noFill/>
          <a:ln w="19050" cap="flat" cmpd="sng">
            <a:solidFill>
              <a:srgbClr val="202124"/>
            </a:solidFill>
            <a:prstDash val="solid"/>
            <a:round/>
            <a:headEnd type="none" w="sm" len="sm"/>
            <a:tailEnd type="none" w="sm" len="sm"/>
          </a:ln>
        </p:spPr>
      </p:pic>
      <p:sp>
        <p:nvSpPr>
          <p:cNvPr id="174" name="Google Shape;174;p29"/>
          <p:cNvSpPr txBox="1"/>
          <p:nvPr/>
        </p:nvSpPr>
        <p:spPr>
          <a:xfrm>
            <a:off x="605288" y="4465625"/>
            <a:ext cx="2982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Raleway"/>
                <a:ea typeface="Raleway"/>
                <a:cs typeface="Raleway"/>
                <a:sym typeface="Raleway"/>
              </a:rPr>
              <a:t>Fig 9. Face detected and classified with mask</a:t>
            </a:r>
            <a:endParaRPr dirty="0">
              <a:solidFill>
                <a:schemeClr val="dk1"/>
              </a:solidFill>
              <a:latin typeface="Raleway"/>
              <a:ea typeface="Raleway"/>
              <a:cs typeface="Raleway"/>
              <a:sym typeface="Raleway"/>
            </a:endParaRPr>
          </a:p>
        </p:txBody>
      </p:sp>
      <p:sp>
        <p:nvSpPr>
          <p:cNvPr id="175" name="Google Shape;175;p29"/>
          <p:cNvSpPr txBox="1"/>
          <p:nvPr/>
        </p:nvSpPr>
        <p:spPr>
          <a:xfrm>
            <a:off x="5475613" y="4465625"/>
            <a:ext cx="3059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Raleway"/>
                <a:ea typeface="Raleway"/>
                <a:cs typeface="Raleway"/>
                <a:sym typeface="Raleway"/>
              </a:rPr>
              <a:t>Fig 10. Face detected and classified without mask</a:t>
            </a:r>
            <a:endParaRPr dirty="0">
              <a:solidFill>
                <a:schemeClr val="dk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Conclusion </a:t>
            </a:r>
            <a:r>
              <a:rPr lang="en"/>
              <a:t>- Model Throughputs and Improvements</a:t>
            </a:r>
            <a:endParaRPr/>
          </a:p>
        </p:txBody>
      </p:sp>
      <p:sp>
        <p:nvSpPr>
          <p:cNvPr id="181" name="Google Shape;18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We take live input from camera and detect whether a person is wearing a mask or not.</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A box is drawn on the face of the person with the probability mentioned. </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CNN architecture is used to train the model which achieved an accuracy of 98.41%.</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SVM is compared with CNN using various performance parameters.</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In the comparison we found that CNN performs better on our data as it has less execution time than SVM.</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 model performance and throughput  can be enhanced by using Intel’s OpnenVino toolkit for machine without GPUs and Nvidia's Cuda for machines with  dedicated GPUs.</a:t>
            </a:r>
            <a:endParaRPr>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Conclusion </a:t>
            </a:r>
            <a:r>
              <a:rPr lang="en"/>
              <a:t>- Future Scope and Applications</a:t>
            </a:r>
            <a:endParaRPr/>
          </a:p>
        </p:txBody>
      </p:sp>
      <p:sp>
        <p:nvSpPr>
          <p:cNvPr id="187" name="Google Shape;18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This is a perfect application for businesses like Vicon, Saavi, Sony, Bosch.etc and others that provide video surveillance services.</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These companies are responsible for their own cameras, video management servers, and video analytics.</a:t>
            </a:r>
            <a:endParaRPr>
              <a:solidFill>
                <a:schemeClr val="dk1"/>
              </a:solidFill>
              <a:latin typeface="Raleway"/>
              <a:ea typeface="Raleway"/>
              <a:cs typeface="Raleway"/>
              <a:sym typeface="Raleway"/>
            </a:endParaRPr>
          </a:p>
          <a:p>
            <a:pPr marL="457200" lvl="0" indent="-342900" algn="l"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This application can bring them clients such as hospitals, mining zones, contaminated locations, and other places where masks are required.</a:t>
            </a:r>
            <a:endParaRPr>
              <a:solidFill>
                <a:schemeClr val="dk1"/>
              </a:solidFill>
              <a:latin typeface="Raleway"/>
              <a:ea typeface="Raleway"/>
              <a:cs typeface="Raleway"/>
              <a:sym typeface="Raleway"/>
            </a:endParaRPr>
          </a:p>
          <a:p>
            <a:pPr marL="457200" lvl="0" indent="-342900" algn="just" rtl="0">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Basically, they detect if someone's not wearing a mask and either alert them or raise an alarm based on the emergency at the location or circumstance. </a:t>
            </a:r>
            <a:endParaRPr>
              <a:solidFill>
                <a:schemeClr val="dk1"/>
              </a:solidFill>
              <a:latin typeface="Raleway"/>
              <a:ea typeface="Raleway"/>
              <a:cs typeface="Raleway"/>
              <a:sym typeface="Raleway"/>
            </a:endParaRPr>
          </a:p>
          <a:p>
            <a:pPr marL="457200" lvl="0" indent="0" algn="l" rtl="0">
              <a:spcBef>
                <a:spcPts val="0"/>
              </a:spcBef>
              <a:spcAft>
                <a:spcPts val="0"/>
              </a:spcAft>
              <a:buNone/>
            </a:pPr>
            <a:endParaRPr>
              <a:solidFill>
                <a:schemeClr val="dk1"/>
              </a:solidFill>
              <a:latin typeface="Raleway"/>
              <a:ea typeface="Raleway"/>
              <a:cs typeface="Raleway"/>
              <a:sym typeface="Raleway"/>
            </a:endParaRPr>
          </a:p>
          <a:p>
            <a:pPr marL="457200" lvl="0" indent="0" algn="l" rtl="0">
              <a:spcBef>
                <a:spcPts val="1600"/>
              </a:spcBef>
              <a:spcAft>
                <a:spcPts val="1600"/>
              </a:spcAft>
              <a:buNone/>
            </a:pPr>
            <a:endParaRPr>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64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Overview</a:t>
            </a:r>
            <a:endParaRPr>
              <a:solidFill>
                <a:srgbClr val="D65757"/>
              </a:solidFill>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Exploration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Methodology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3.1 Data Preprocessing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3.2 Mining the data</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3.3 Model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Result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0" algn="just" rtl="0">
              <a:lnSpc>
                <a:spcPct val="150000"/>
              </a:lnSpc>
              <a:spcBef>
                <a:spcPts val="0"/>
              </a:spcBef>
              <a:spcAft>
                <a:spcPts val="0"/>
              </a:spcAft>
              <a:buSzPts val="1800"/>
              <a:buNone/>
            </a:pPr>
            <a:endParaRPr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References </a:t>
            </a:r>
            <a:endParaRPr>
              <a:solidFill>
                <a:srgbClr val="D65757"/>
              </a:solidFill>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79400" lvl="0" indent="-279400" algn="l" rtl="0">
              <a:lnSpc>
                <a:spcPct val="200000"/>
              </a:lnSpc>
              <a:spcBef>
                <a:spcPts val="0"/>
              </a:spcBef>
              <a:spcAft>
                <a:spcPts val="0"/>
              </a:spcAft>
              <a:buNone/>
            </a:pPr>
            <a:r>
              <a:rPr lang="en" sz="1300">
                <a:solidFill>
                  <a:schemeClr val="dk1"/>
                </a:solidFill>
                <a:latin typeface="Raleway"/>
                <a:ea typeface="Raleway"/>
                <a:cs typeface="Raleway"/>
                <a:sym typeface="Raleway"/>
              </a:rPr>
              <a:t>[1] Witten, I. H., Frank, E., Hall, M. A., &amp; Pal, C. (2016). </a:t>
            </a:r>
            <a:r>
              <a:rPr lang="en" sz="1300" i="1">
                <a:solidFill>
                  <a:schemeClr val="dk1"/>
                </a:solidFill>
                <a:latin typeface="Raleway"/>
                <a:ea typeface="Raleway"/>
                <a:cs typeface="Raleway"/>
                <a:sym typeface="Raleway"/>
              </a:rPr>
              <a:t>Data Mining: Practical Machine Learning Tools and Techniques</a:t>
            </a:r>
            <a:r>
              <a:rPr lang="en" sz="1300">
                <a:solidFill>
                  <a:schemeClr val="dk1"/>
                </a:solidFill>
                <a:latin typeface="Raleway"/>
                <a:ea typeface="Raleway"/>
                <a:cs typeface="Raleway"/>
                <a:sym typeface="Raleway"/>
              </a:rPr>
              <a:t>. Elsevier Science &amp; Technology.</a:t>
            </a:r>
            <a:r>
              <a:rPr lang="en" sz="1300">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 </a:t>
            </a:r>
            <a:r>
              <a:rPr lang="en" sz="1300" u="sng">
                <a:solidFill>
                  <a:schemeClr val="dk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http://ebookcentral.proquest.com/lib/rit/detail.action?docID=4708912</a:t>
            </a:r>
            <a:endParaRPr sz="1300" u="sng">
              <a:solidFill>
                <a:schemeClr val="dk1"/>
              </a:solidFill>
              <a:latin typeface="Raleway"/>
              <a:ea typeface="Raleway"/>
              <a:cs typeface="Raleway"/>
              <a:sym typeface="Raleway"/>
            </a:endParaRPr>
          </a:p>
          <a:p>
            <a:pPr marL="279400" lvl="0" indent="-279400" algn="l" rtl="0">
              <a:lnSpc>
                <a:spcPct val="200000"/>
              </a:lnSpc>
              <a:spcBef>
                <a:spcPts val="0"/>
              </a:spcBef>
              <a:spcAft>
                <a:spcPts val="0"/>
              </a:spcAft>
              <a:buNone/>
            </a:pPr>
            <a:r>
              <a:rPr lang="en" sz="1300">
                <a:solidFill>
                  <a:schemeClr val="dk1"/>
                </a:solidFill>
                <a:latin typeface="Raleway"/>
                <a:ea typeface="Raleway"/>
                <a:cs typeface="Raleway"/>
                <a:sym typeface="Raleway"/>
              </a:rPr>
              <a:t>[2] Zhang, D. (2019). Fundamentals of Image Data Mining: Analysis, Features, Classification and Retrieval. Springer International Publishing. </a:t>
            </a:r>
            <a:r>
              <a:rPr lang="en" sz="1300" u="sng">
                <a:solidFill>
                  <a:schemeClr val="dk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https://doi.org/10.1007/978-3-030-17989-2</a:t>
            </a:r>
            <a:endParaRPr sz="1300">
              <a:solidFill>
                <a:schemeClr val="dk1"/>
              </a:solidFill>
              <a:latin typeface="Raleway"/>
              <a:ea typeface="Raleway"/>
              <a:cs typeface="Raleway"/>
              <a:sym typeface="Raleway"/>
            </a:endParaRPr>
          </a:p>
          <a:p>
            <a:pPr marL="279400" lvl="0" indent="-279400" algn="l" rtl="0">
              <a:lnSpc>
                <a:spcPct val="200000"/>
              </a:lnSpc>
              <a:spcBef>
                <a:spcPts val="0"/>
              </a:spcBef>
              <a:spcAft>
                <a:spcPts val="0"/>
              </a:spcAft>
              <a:buNone/>
            </a:pPr>
            <a:r>
              <a:rPr lang="en" sz="1300">
                <a:solidFill>
                  <a:schemeClr val="dk1"/>
                </a:solidFill>
                <a:latin typeface="Raleway"/>
                <a:ea typeface="Raleway"/>
                <a:cs typeface="Raleway"/>
                <a:sym typeface="Raleway"/>
              </a:rPr>
              <a:t>[3] </a:t>
            </a:r>
            <a:r>
              <a:rPr lang="en" sz="1300" i="1">
                <a:solidFill>
                  <a:schemeClr val="dk1"/>
                </a:solidFill>
                <a:latin typeface="Raleway"/>
                <a:ea typeface="Raleway"/>
                <a:cs typeface="Raleway"/>
                <a:sym typeface="Raleway"/>
              </a:rPr>
              <a:t>Introduction to Data Mining</a:t>
            </a:r>
            <a:r>
              <a:rPr lang="en" sz="1300">
                <a:solidFill>
                  <a:schemeClr val="dk1"/>
                </a:solidFill>
                <a:latin typeface="Raleway"/>
                <a:ea typeface="Raleway"/>
                <a:cs typeface="Raleway"/>
                <a:sym typeface="Raleway"/>
              </a:rPr>
              <a:t>. (n.d.). Retrieved April 18, 2022, from</a:t>
            </a:r>
            <a:r>
              <a:rPr lang="en" sz="1300">
                <a:solidFill>
                  <a:schemeClr val="dk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 </a:t>
            </a:r>
            <a:r>
              <a:rPr lang="en" sz="1300" u="sng">
                <a:solidFill>
                  <a:schemeClr val="dk1"/>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https://www-users.cse.umn.edu/~kumar001/dmbook/index.php</a:t>
            </a:r>
            <a:endParaRPr sz="1300" u="sng">
              <a:solidFill>
                <a:schemeClr val="dk1"/>
              </a:solidFill>
              <a:latin typeface="Raleway"/>
              <a:ea typeface="Raleway"/>
              <a:cs typeface="Raleway"/>
              <a:sym typeface="Raleway"/>
            </a:endParaRPr>
          </a:p>
          <a:p>
            <a:pPr marL="279400" lvl="0" indent="-279400" algn="l" rtl="0">
              <a:lnSpc>
                <a:spcPct val="200000"/>
              </a:lnSpc>
              <a:spcBef>
                <a:spcPts val="0"/>
              </a:spcBef>
              <a:spcAft>
                <a:spcPts val="0"/>
              </a:spcAft>
              <a:buNone/>
            </a:pPr>
            <a:endParaRPr sz="1300">
              <a:solidFill>
                <a:schemeClr val="dk1"/>
              </a:solidFill>
              <a:latin typeface="Raleway"/>
              <a:ea typeface="Raleway"/>
              <a:cs typeface="Raleway"/>
              <a:sym typeface="Raleway"/>
            </a:endParaRPr>
          </a:p>
          <a:p>
            <a:pPr marL="0" lvl="0" indent="0" algn="l" rtl="0">
              <a:spcBef>
                <a:spcPts val="0"/>
              </a:spcBef>
              <a:spcAft>
                <a:spcPts val="1600"/>
              </a:spcAft>
              <a:buNone/>
            </a:pPr>
            <a:endParaRPr sz="2000">
              <a:solidFill>
                <a:schemeClr val="dk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65757"/>
                </a:solidFill>
              </a:rPr>
              <a:t>Thank You!</a:t>
            </a:r>
            <a:endParaRPr>
              <a:solidFill>
                <a:srgbClr val="D6575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Introduction </a:t>
            </a:r>
            <a:r>
              <a:rPr lang="en"/>
              <a:t>- Understanding the problem</a:t>
            </a:r>
            <a:endParaRPr/>
          </a:p>
        </p:txBody>
      </p:sp>
      <p:sp>
        <p:nvSpPr>
          <p:cNvPr id="72" name="Google Shape;72;p15"/>
          <p:cNvSpPr txBox="1">
            <a:spLocks noGrp="1"/>
          </p:cNvSpPr>
          <p:nvPr>
            <p:ph type="body" idx="1"/>
          </p:nvPr>
        </p:nvSpPr>
        <p:spPr>
          <a:xfrm>
            <a:off x="205150" y="1249325"/>
            <a:ext cx="51321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dirty="0">
                <a:solidFill>
                  <a:schemeClr val="dk1"/>
                </a:solidFill>
                <a:latin typeface="Raleway"/>
                <a:ea typeface="Raleway"/>
                <a:cs typeface="Raleway"/>
                <a:sym typeface="Raleway"/>
              </a:rPr>
              <a:t>The economic and social disruption caused by the Covid-19 pandemic is devastating: tens of millions of people are at risk of falling into extreme poverty, while the number of undernourished people is increasing. From school closures to devastated industries and millions of jobs lost – the social and economic costs of the pandemic are many and varied. Covid-19 is threatening to widen inequalities everywhere, undermine progress on global poverty and clean energy, and more.</a:t>
            </a:r>
            <a:endParaRPr sz="2400" dirty="0">
              <a:solidFill>
                <a:schemeClr val="dk1"/>
              </a:solidFill>
              <a:latin typeface="Raleway"/>
              <a:ea typeface="Raleway"/>
              <a:cs typeface="Raleway"/>
              <a:sym typeface="Raleway"/>
            </a:endParaRPr>
          </a:p>
        </p:txBody>
      </p:sp>
      <p:pic>
        <p:nvPicPr>
          <p:cNvPr id="73" name="Google Shape;73;p15"/>
          <p:cNvPicPr preferRelativeResize="0"/>
          <p:nvPr/>
        </p:nvPicPr>
        <p:blipFill>
          <a:blip r:embed="rId3">
            <a:alphaModFix/>
          </a:blip>
          <a:stretch>
            <a:fillRect/>
          </a:stretch>
        </p:blipFill>
        <p:spPr>
          <a:xfrm>
            <a:off x="5443800" y="1896600"/>
            <a:ext cx="3395400" cy="19099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Introduction </a:t>
            </a:r>
            <a:r>
              <a:rPr lang="en"/>
              <a:t>- Facts and Figures</a:t>
            </a: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There were 75,725,243 confirmed cases of COVID-19 in the United States in the month of January 2022 reported to WHO.</a:t>
            </a:r>
            <a:endParaRPr sz="2000">
              <a:solidFill>
                <a:schemeClr val="dk1"/>
              </a:solidFill>
              <a:latin typeface="Raleway"/>
              <a:ea typeface="Raleway"/>
              <a:cs typeface="Raleway"/>
              <a:sym typeface="Raleway"/>
            </a:endParaRPr>
          </a:p>
          <a:p>
            <a:pPr marL="457200" lvl="0" indent="-355600" algn="l" rtl="0">
              <a:lnSpc>
                <a:spcPct val="100000"/>
              </a:lnSpc>
              <a:spcBef>
                <a:spcPts val="120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893,870 deaths were recorded during the same month which proves that this virus can become deadly.</a:t>
            </a:r>
            <a:endParaRPr sz="2000">
              <a:solidFill>
                <a:schemeClr val="dk1"/>
              </a:solidFill>
              <a:latin typeface="Raleway"/>
              <a:ea typeface="Raleway"/>
              <a:cs typeface="Raleway"/>
              <a:sym typeface="Raleway"/>
            </a:endParaRPr>
          </a:p>
          <a:p>
            <a:pPr marL="457200" lvl="0" indent="-355600" algn="l" rtl="0">
              <a:lnSpc>
                <a:spcPct val="100000"/>
              </a:lnSpc>
              <a:spcBef>
                <a:spcPts val="120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COVID-19 has impacted all walks of life and thus it is important to contain its spread. </a:t>
            </a:r>
            <a:endParaRPr sz="2000">
              <a:solidFill>
                <a:schemeClr val="dk1"/>
              </a:solidFill>
              <a:latin typeface="Raleway"/>
              <a:ea typeface="Raleway"/>
              <a:cs typeface="Raleway"/>
              <a:sym typeface="Raleway"/>
            </a:endParaRPr>
          </a:p>
          <a:p>
            <a:pPr marL="457200" lvl="0" indent="0" algn="l" rtl="0">
              <a:spcBef>
                <a:spcPts val="0"/>
              </a:spcBef>
              <a:spcAft>
                <a:spcPts val="1600"/>
              </a:spcAft>
              <a:buNone/>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descr="Chart, line chart&#10;&#10;Description automatically generated"/>
          <p:cNvPicPr preferRelativeResize="0"/>
          <p:nvPr/>
        </p:nvPicPr>
        <p:blipFill rotWithShape="1">
          <a:blip r:embed="rId3">
            <a:alphaModFix/>
          </a:blip>
          <a:srcRect/>
          <a:stretch/>
        </p:blipFill>
        <p:spPr>
          <a:xfrm>
            <a:off x="1046559" y="357394"/>
            <a:ext cx="7050880" cy="3756785"/>
          </a:xfrm>
          <a:prstGeom prst="rect">
            <a:avLst/>
          </a:prstGeom>
          <a:noFill/>
          <a:ln w="38100" cap="flat" cmpd="sng">
            <a:solidFill>
              <a:srgbClr val="202124"/>
            </a:solidFill>
            <a:prstDash val="solid"/>
            <a:round/>
            <a:headEnd type="none" w="sm" len="sm"/>
            <a:tailEnd type="none" w="sm" len="sm"/>
          </a:ln>
        </p:spPr>
      </p:pic>
      <p:sp>
        <p:nvSpPr>
          <p:cNvPr id="85" name="Google Shape;85;p17"/>
          <p:cNvSpPr txBox="1"/>
          <p:nvPr/>
        </p:nvSpPr>
        <p:spPr>
          <a:xfrm>
            <a:off x="2226600" y="4240075"/>
            <a:ext cx="469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Fig.1 Confirmed Cases and Deaths graph </a:t>
            </a:r>
            <a:endParaRPr>
              <a:solidFill>
                <a:schemeClr val="dk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Introduction</a:t>
            </a:r>
            <a:r>
              <a:rPr lang="en"/>
              <a:t> - Covid-19 and Masks</a:t>
            </a:r>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According to a study, wearing a facemask can lower the risk of infection by 70%.</a:t>
            </a:r>
            <a:endParaRPr sz="1400">
              <a:solidFill>
                <a:schemeClr val="dk1"/>
              </a:solidFill>
              <a:latin typeface="Raleway"/>
              <a:ea typeface="Raleway"/>
              <a:cs typeface="Raleway"/>
              <a:sym typeface="Raleway"/>
            </a:endParaRPr>
          </a:p>
          <a:p>
            <a:pPr marL="457200" lvl="0" indent="-355600" algn="l" rtl="0">
              <a:lnSpc>
                <a:spcPct val="100000"/>
              </a:lnSpc>
              <a:spcBef>
                <a:spcPts val="120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As lives are starting to come to the normal again, the definition of “Normal” has changed and newer policies have been incorporated by various organizations.</a:t>
            </a:r>
            <a:endParaRPr sz="1400">
              <a:solidFill>
                <a:schemeClr val="dk1"/>
              </a:solidFill>
              <a:latin typeface="Raleway"/>
              <a:ea typeface="Raleway"/>
              <a:cs typeface="Raleway"/>
              <a:sym typeface="Raleway"/>
            </a:endParaRPr>
          </a:p>
          <a:p>
            <a:pPr marL="457200" lvl="0" indent="-355600" algn="l" rtl="0">
              <a:lnSpc>
                <a:spcPct val="100000"/>
              </a:lnSpc>
              <a:spcBef>
                <a:spcPts val="120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Most common one is mask mandate across all the age groups and countries.</a:t>
            </a:r>
            <a:endParaRPr sz="1400">
              <a:solidFill>
                <a:schemeClr val="dk1"/>
              </a:solidFill>
              <a:latin typeface="Raleway"/>
              <a:ea typeface="Raleway"/>
              <a:cs typeface="Raleway"/>
              <a:sym typeface="Raleway"/>
            </a:endParaRPr>
          </a:p>
          <a:p>
            <a:pPr marL="457200" lvl="0" indent="-355600" algn="l" rtl="0">
              <a:lnSpc>
                <a:spcPct val="100000"/>
              </a:lnSpc>
              <a:spcBef>
                <a:spcPts val="120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This system detects facemask on a face through a live video stream, thus ensuring the mask mandate is being followed. </a:t>
            </a:r>
            <a:endParaRPr sz="2000">
              <a:solidFill>
                <a:schemeClr val="dk1"/>
              </a:solidFill>
              <a:latin typeface="Raleway"/>
              <a:ea typeface="Raleway"/>
              <a:cs typeface="Raleway"/>
              <a:sym typeface="Raleway"/>
            </a:endParaRPr>
          </a:p>
          <a:p>
            <a:pPr marL="457200" lvl="0" indent="0" algn="l" rtl="0">
              <a:spcBef>
                <a:spcPts val="0"/>
              </a:spcBef>
              <a:spcAft>
                <a:spcPts val="1600"/>
              </a:spcAft>
              <a:buNone/>
            </a:pPr>
            <a:endParaRPr>
              <a:solidFill>
                <a:schemeClr val="dk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Data Exploration</a:t>
            </a:r>
            <a:r>
              <a:rPr lang="en"/>
              <a:t> - Dataset snapshot </a:t>
            </a:r>
            <a:endParaRPr/>
          </a:p>
        </p:txBody>
      </p:sp>
      <p:sp>
        <p:nvSpPr>
          <p:cNvPr id="97" name="Google Shape;97;p19"/>
          <p:cNvSpPr txBox="1">
            <a:spLocks noGrp="1"/>
          </p:cNvSpPr>
          <p:nvPr>
            <p:ph type="body" idx="1"/>
          </p:nvPr>
        </p:nvSpPr>
        <p:spPr>
          <a:xfrm>
            <a:off x="311700" y="3902775"/>
            <a:ext cx="399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aleway"/>
                <a:ea typeface="Raleway"/>
                <a:cs typeface="Raleway"/>
                <a:sym typeface="Raleway"/>
              </a:rPr>
              <a:t>Fig 2. Images with mask</a:t>
            </a:r>
            <a:endParaRPr>
              <a:latin typeface="Raleway"/>
              <a:ea typeface="Raleway"/>
              <a:cs typeface="Raleway"/>
              <a:sym typeface="Raleway"/>
            </a:endParaRPr>
          </a:p>
        </p:txBody>
      </p:sp>
      <p:sp>
        <p:nvSpPr>
          <p:cNvPr id="98" name="Google Shape;98;p19"/>
          <p:cNvSpPr txBox="1">
            <a:spLocks noGrp="1"/>
          </p:cNvSpPr>
          <p:nvPr>
            <p:ph type="body" idx="2"/>
          </p:nvPr>
        </p:nvSpPr>
        <p:spPr>
          <a:xfrm>
            <a:off x="4747225" y="3902775"/>
            <a:ext cx="399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Raleway"/>
                <a:ea typeface="Raleway"/>
                <a:cs typeface="Raleway"/>
                <a:sym typeface="Raleway"/>
              </a:rPr>
              <a:t>Fig 3. Images without Mask</a:t>
            </a:r>
            <a:endParaRPr>
              <a:latin typeface="Raleway"/>
              <a:ea typeface="Raleway"/>
              <a:cs typeface="Raleway"/>
              <a:sym typeface="Raleway"/>
            </a:endParaRPr>
          </a:p>
        </p:txBody>
      </p:sp>
      <p:pic>
        <p:nvPicPr>
          <p:cNvPr id="99" name="Google Shape;99;p19"/>
          <p:cNvPicPr preferRelativeResize="0"/>
          <p:nvPr/>
        </p:nvPicPr>
        <p:blipFill>
          <a:blip r:embed="rId3">
            <a:alphaModFix/>
          </a:blip>
          <a:stretch>
            <a:fillRect/>
          </a:stretch>
        </p:blipFill>
        <p:spPr>
          <a:xfrm>
            <a:off x="226400" y="1702362"/>
            <a:ext cx="4170500" cy="2200426"/>
          </a:xfrm>
          <a:prstGeom prst="rect">
            <a:avLst/>
          </a:prstGeom>
          <a:noFill/>
          <a:ln w="19050" cap="flat" cmpd="sng">
            <a:solidFill>
              <a:srgbClr val="202124"/>
            </a:solidFill>
            <a:prstDash val="solid"/>
            <a:round/>
            <a:headEnd type="none" w="sm" len="sm"/>
            <a:tailEnd type="none" w="sm" len="sm"/>
          </a:ln>
        </p:spPr>
      </p:pic>
      <p:pic>
        <p:nvPicPr>
          <p:cNvPr id="100" name="Google Shape;100;p19"/>
          <p:cNvPicPr preferRelativeResize="0"/>
          <p:nvPr/>
        </p:nvPicPr>
        <p:blipFill>
          <a:blip r:embed="rId4">
            <a:alphaModFix/>
          </a:blip>
          <a:stretch>
            <a:fillRect/>
          </a:stretch>
        </p:blipFill>
        <p:spPr>
          <a:xfrm>
            <a:off x="4662047" y="1702350"/>
            <a:ext cx="4170253" cy="2200424"/>
          </a:xfrm>
          <a:prstGeom prst="rect">
            <a:avLst/>
          </a:prstGeom>
          <a:noFill/>
          <a:ln w="19050" cap="flat" cmpd="sng">
            <a:solidFill>
              <a:srgbClr val="202124"/>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Data Exploration</a:t>
            </a:r>
            <a:r>
              <a:rPr lang="en"/>
              <a:t> - Visualizing the data</a:t>
            </a:r>
            <a:endParaRPr/>
          </a:p>
          <a:p>
            <a:pPr marL="0" lvl="0" indent="0" algn="l" rtl="0">
              <a:spcBef>
                <a:spcPts val="0"/>
              </a:spcBef>
              <a:spcAft>
                <a:spcPts val="0"/>
              </a:spcAft>
              <a:buNone/>
            </a:pPr>
            <a:endParaRPr/>
          </a:p>
        </p:txBody>
      </p:sp>
      <p:sp>
        <p:nvSpPr>
          <p:cNvPr id="106" name="Google Shape;106;p2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The data consists of total 7553 images out of which 3725 and 3828 images classified as with and without mask respectively.</a:t>
            </a:r>
            <a:endParaRPr sz="2000">
              <a:solidFill>
                <a:schemeClr val="dk1"/>
              </a:solidFill>
              <a:latin typeface="Raleway"/>
              <a:ea typeface="Raleway"/>
              <a:cs typeface="Raleway"/>
              <a:sym typeface="Raleway"/>
            </a:endParaRPr>
          </a:p>
          <a:p>
            <a:pPr marL="457200" lvl="0" indent="-355600" algn="l" rtl="0">
              <a:lnSpc>
                <a:spcPct val="100000"/>
              </a:lnSpc>
              <a:spcBef>
                <a:spcPts val="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The image title is a text feature in our data frame as with_mask and without_mask.</a:t>
            </a:r>
            <a:endParaRPr sz="2000">
              <a:solidFill>
                <a:schemeClr val="dk1"/>
              </a:solidFill>
              <a:latin typeface="Raleway"/>
              <a:ea typeface="Raleway"/>
              <a:cs typeface="Raleway"/>
              <a:sym typeface="Raleway"/>
            </a:endParaRPr>
          </a:p>
          <a:p>
            <a:pPr marL="457200" lvl="0" indent="-355600" algn="l" rtl="0">
              <a:lnSpc>
                <a:spcPct val="100000"/>
              </a:lnSpc>
              <a:spcBef>
                <a:spcPts val="0"/>
              </a:spcBef>
              <a:spcAft>
                <a:spcPts val="0"/>
              </a:spcAft>
              <a:buClr>
                <a:schemeClr val="dk1"/>
              </a:buClr>
              <a:buSzPts val="2000"/>
              <a:buFont typeface="Raleway"/>
              <a:buChar char="●"/>
            </a:pPr>
            <a:r>
              <a:rPr lang="en" sz="2000">
                <a:solidFill>
                  <a:schemeClr val="dk1"/>
                </a:solidFill>
                <a:latin typeface="Raleway"/>
                <a:ea typeface="Raleway"/>
                <a:cs typeface="Raleway"/>
                <a:sym typeface="Raleway"/>
              </a:rPr>
              <a:t>A total of 6043 images have been used to train the model and 1510 images to test.	</a:t>
            </a:r>
            <a:endParaRPr sz="2000">
              <a:solidFill>
                <a:schemeClr val="dk1"/>
              </a:solidFill>
              <a:latin typeface="Raleway"/>
              <a:ea typeface="Raleway"/>
              <a:cs typeface="Raleway"/>
              <a:sym typeface="Raleway"/>
            </a:endParaRPr>
          </a:p>
          <a:p>
            <a:pPr marL="0" lvl="0" indent="0" algn="l" rtl="0">
              <a:spcBef>
                <a:spcPts val="0"/>
              </a:spcBef>
              <a:spcAft>
                <a:spcPts val="1600"/>
              </a:spcAft>
              <a:buNone/>
            </a:pPr>
            <a:endParaRPr>
              <a:latin typeface="Raleway"/>
              <a:ea typeface="Raleway"/>
              <a:cs typeface="Raleway"/>
              <a:sym typeface="Raleway"/>
            </a:endParaRPr>
          </a:p>
        </p:txBody>
      </p:sp>
      <p:pic>
        <p:nvPicPr>
          <p:cNvPr id="107" name="Google Shape;107;p20"/>
          <p:cNvPicPr preferRelativeResize="0"/>
          <p:nvPr/>
        </p:nvPicPr>
        <p:blipFill rotWithShape="1">
          <a:blip r:embed="rId3">
            <a:alphaModFix/>
          </a:blip>
          <a:srcRect r="25550"/>
          <a:stretch/>
        </p:blipFill>
        <p:spPr>
          <a:xfrm>
            <a:off x="5017641" y="1229975"/>
            <a:ext cx="3448284" cy="3054976"/>
          </a:xfrm>
          <a:prstGeom prst="rect">
            <a:avLst/>
          </a:prstGeom>
          <a:noFill/>
          <a:ln w="28575" cap="flat" cmpd="sng">
            <a:solidFill>
              <a:srgbClr val="202124"/>
            </a:solidFill>
            <a:prstDash val="solid"/>
            <a:round/>
            <a:headEnd type="none" w="sm" len="sm"/>
            <a:tailEnd type="none" w="sm" len="sm"/>
          </a:ln>
        </p:spPr>
      </p:pic>
      <p:sp>
        <p:nvSpPr>
          <p:cNvPr id="108" name="Google Shape;108;p20"/>
          <p:cNvSpPr txBox="1"/>
          <p:nvPr/>
        </p:nvSpPr>
        <p:spPr>
          <a:xfrm>
            <a:off x="3952088" y="4284950"/>
            <a:ext cx="5579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aleway"/>
                <a:ea typeface="Raleway"/>
                <a:cs typeface="Raleway"/>
                <a:sym typeface="Raleway"/>
              </a:rPr>
              <a:t>Fig 4. Labelled images with </a:t>
            </a:r>
            <a:endParaRPr>
              <a:solidFill>
                <a:schemeClr val="dk1"/>
              </a:solidFill>
              <a:latin typeface="Raleway"/>
              <a:ea typeface="Raleway"/>
              <a:cs typeface="Raleway"/>
              <a:sym typeface="Raleway"/>
            </a:endParaRPr>
          </a:p>
          <a:p>
            <a:pPr marL="0" lvl="0" indent="0" algn="ctr" rtl="0">
              <a:spcBef>
                <a:spcPts val="0"/>
              </a:spcBef>
              <a:spcAft>
                <a:spcPts val="0"/>
              </a:spcAft>
              <a:buNone/>
            </a:pPr>
            <a:r>
              <a:rPr lang="en">
                <a:solidFill>
                  <a:schemeClr val="dk1"/>
                </a:solidFill>
                <a:latin typeface="Raleway"/>
                <a:ea typeface="Raleway"/>
                <a:cs typeface="Raleway"/>
                <a:sym typeface="Raleway"/>
              </a:rPr>
              <a:t>mask and without mask</a:t>
            </a:r>
            <a:endParaRPr>
              <a:solidFill>
                <a:schemeClr val="dk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65757"/>
                </a:solidFill>
              </a:rPr>
              <a:t>Methodology </a:t>
            </a:r>
            <a:r>
              <a:rPr lang="en"/>
              <a:t>- Data Preprocessing </a:t>
            </a:r>
            <a:endParaRPr/>
          </a:p>
        </p:txBody>
      </p:sp>
      <p:sp>
        <p:nvSpPr>
          <p:cNvPr id="114" name="Google Shape;114;p21"/>
          <p:cNvSpPr txBox="1">
            <a:spLocks noGrp="1"/>
          </p:cNvSpPr>
          <p:nvPr>
            <p:ph type="body" idx="1"/>
          </p:nvPr>
        </p:nvSpPr>
        <p:spPr>
          <a:xfrm>
            <a:off x="311700" y="1152475"/>
            <a:ext cx="49092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Converting BGR image to RGB.</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Resizing images.</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Converting images into NumPy matrix.</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Rescaling all pixels from 0 to 1.</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Converting target labels into one-hot vector.</a:t>
            </a:r>
            <a:endParaRPr>
              <a:solidFill>
                <a:schemeClr val="dk1"/>
              </a:solidFill>
              <a:latin typeface="Raleway"/>
              <a:ea typeface="Raleway"/>
              <a:cs typeface="Raleway"/>
              <a:sym typeface="Raleway"/>
            </a:endParaRPr>
          </a:p>
          <a:p>
            <a:pPr marL="457200" lvl="0" indent="-342900" algn="l" rtl="0">
              <a:lnSpc>
                <a:spcPct val="150000"/>
              </a:lnSpc>
              <a:spcBef>
                <a:spcPts val="0"/>
              </a:spcBef>
              <a:spcAft>
                <a:spcPts val="0"/>
              </a:spcAft>
              <a:buClr>
                <a:schemeClr val="dk1"/>
              </a:buClr>
              <a:buSzPts val="1800"/>
              <a:buFont typeface="Raleway"/>
              <a:buChar char="●"/>
            </a:pPr>
            <a:r>
              <a:rPr lang="en">
                <a:solidFill>
                  <a:schemeClr val="dk1"/>
                </a:solidFill>
                <a:latin typeface="Raleway"/>
                <a:ea typeface="Raleway"/>
                <a:cs typeface="Raleway"/>
                <a:sym typeface="Raleway"/>
              </a:rPr>
              <a:t>Splitting dataset into train, test and validation set.</a:t>
            </a:r>
            <a:endParaRPr>
              <a:solidFill>
                <a:schemeClr val="dk1"/>
              </a:solidFill>
              <a:latin typeface="Raleway"/>
              <a:ea typeface="Raleway"/>
              <a:cs typeface="Raleway"/>
              <a:sym typeface="Raleway"/>
            </a:endParaRPr>
          </a:p>
          <a:p>
            <a:pPr marL="457200" lvl="0" indent="0" algn="l" rtl="0">
              <a:lnSpc>
                <a:spcPct val="150000"/>
              </a:lnSpc>
              <a:spcBef>
                <a:spcPts val="1200"/>
              </a:spcBef>
              <a:spcAft>
                <a:spcPts val="1600"/>
              </a:spcAft>
              <a:buNone/>
            </a:pPr>
            <a:endParaRPr>
              <a:solidFill>
                <a:schemeClr val="dk1"/>
              </a:solidFill>
              <a:latin typeface="Raleway"/>
              <a:ea typeface="Raleway"/>
              <a:cs typeface="Raleway"/>
              <a:sym typeface="Raleway"/>
            </a:endParaRPr>
          </a:p>
        </p:txBody>
      </p:sp>
      <p:pic>
        <p:nvPicPr>
          <p:cNvPr id="115" name="Google Shape;115;p21"/>
          <p:cNvPicPr preferRelativeResize="0"/>
          <p:nvPr/>
        </p:nvPicPr>
        <p:blipFill>
          <a:blip r:embed="rId3">
            <a:alphaModFix/>
          </a:blip>
          <a:stretch>
            <a:fillRect/>
          </a:stretch>
        </p:blipFill>
        <p:spPr>
          <a:xfrm>
            <a:off x="5121300" y="1452950"/>
            <a:ext cx="3711000" cy="23538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1248</Words>
  <Application>Microsoft Office PowerPoint</Application>
  <PresentationFormat>On-screen Show (16:9)</PresentationFormat>
  <Paragraphs>123</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Raleway</vt:lpstr>
      <vt:lpstr>Times New Roman</vt:lpstr>
      <vt:lpstr>Oswald</vt:lpstr>
      <vt:lpstr>Calibri</vt:lpstr>
      <vt:lpstr>Arial</vt:lpstr>
      <vt:lpstr>Average</vt:lpstr>
      <vt:lpstr>Slate</vt:lpstr>
      <vt:lpstr>Facemask Detection using CNN to contain the spread of COVID-19</vt:lpstr>
      <vt:lpstr>Overview</vt:lpstr>
      <vt:lpstr>Introduction - Understanding the problem</vt:lpstr>
      <vt:lpstr>Introduction - Facts and Figures</vt:lpstr>
      <vt:lpstr>PowerPoint Presentation</vt:lpstr>
      <vt:lpstr>Introduction - Covid-19 and Masks</vt:lpstr>
      <vt:lpstr>Data Exploration - Dataset snapshot </vt:lpstr>
      <vt:lpstr>Data Exploration - Visualizing the data </vt:lpstr>
      <vt:lpstr>Methodology - Data Preprocessing </vt:lpstr>
      <vt:lpstr>Methodology - Flow of the Project </vt:lpstr>
      <vt:lpstr>Methodology - Mining the data (1)</vt:lpstr>
      <vt:lpstr>Methodology - Mining the data (2)</vt:lpstr>
      <vt:lpstr>Methodology - Mining the data (3)</vt:lpstr>
      <vt:lpstr>Methodology - CNN vs SVM </vt:lpstr>
      <vt:lpstr>Model Performance - Accuracy &amp; Confusion Matrix</vt:lpstr>
      <vt:lpstr>Model Performance - Classification Report  </vt:lpstr>
      <vt:lpstr>Result - Live output</vt:lpstr>
      <vt:lpstr>Conclusion - Model Throughputs and Improvements</vt:lpstr>
      <vt:lpstr>Conclusion - Future Scope and Applications</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Facemask Detection using CNN to contain the spread of COVID-19</dc:title>
  <cp:lastModifiedBy>Rohan Parkar</cp:lastModifiedBy>
  <cp:revision>2</cp:revision>
  <dcterms:modified xsi:type="dcterms:W3CDTF">2022-04-21T01:37:54Z</dcterms:modified>
</cp:coreProperties>
</file>